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開場：「流氓教授」是東吳大學教授、詩人與作家林建隆的自傳書名，也成為他廣為人知的稱號。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各來源對部分年份說法略有出入，詳見最後一頁說明。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此圖為 AI 生成的示意插畫，並非林建隆本人或真實場景。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1E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over-corridor-to-campus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48195" y="0"/>
            <a:ext cx="51435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31520" y="1828800"/>
            <a:ext cx="822960" cy="73152"/>
          </a:xfrm>
          <a:prstGeom prst="rect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11680"/>
            <a:ext cx="6035040" cy="12801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6600" b="1">
                <a:solidFill>
                  <a:srgbClr val="FFFFFF"/>
                </a:solidFill>
                <a:latin typeface="Microsoft JhengHei"/>
              </a:rPr>
              <a:t>流氓教授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246120"/>
            <a:ext cx="585216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D98E1F"/>
                </a:solidFill>
                <a:latin typeface="Microsoft JhengHei"/>
              </a:rPr>
              <a:t>林建隆的人生轉折與文學之路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206240"/>
            <a:ext cx="576072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>
                <a:solidFill>
                  <a:srgbClr val="C9D1DE"/>
                </a:solidFill>
                <a:latin typeface="Microsoft JhengHei"/>
              </a:rPr>
              <a:t>從管訓隊與監獄，走進大學講堂與詩的世界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35040"/>
            <a:ext cx="54864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8A95A8"/>
                </a:solidFill>
                <a:latin typeface="Microsoft JhengHei"/>
              </a:rPr>
              <a:t>人物與作品簡介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02920"/>
            <a:ext cx="109728" cy="640080"/>
          </a:xfrm>
          <a:prstGeom prst="rect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11480"/>
            <a:ext cx="8229600" cy="73152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41E33"/>
                </a:solidFill>
                <a:latin typeface="Microsoft JhengHei"/>
              </a:rPr>
              <a:t>人物速寫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09728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6B7280"/>
                </a:solidFill>
                <a:latin typeface="Microsoft JhengHei"/>
              </a:rPr>
              <a:t>林建隆　詩人・小說家・大學教授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355080"/>
            <a:ext cx="73152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6B7280"/>
                </a:solidFill>
                <a:latin typeface="Microsoft JhengHei"/>
              </a:rPr>
              <a:t>02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2606040" cy="3017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D9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59" y="2194560"/>
            <a:ext cx="457200" cy="54864"/>
          </a:xfrm>
          <a:prstGeom prst="rect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377440"/>
            <a:ext cx="228600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41E33"/>
                </a:solidFill>
                <a:latin typeface="Microsoft JhengHei"/>
              </a:rPr>
              <a:t>1956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474720"/>
            <a:ext cx="2286000" cy="12801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222B3A"/>
                </a:solidFill>
                <a:latin typeface="Microsoft JhengHei"/>
              </a:rPr>
              <a:t>9 月 25 日生於基隆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600" b="0">
                <a:solidFill>
                  <a:srgbClr val="222B3A"/>
                </a:solidFill>
                <a:latin typeface="Microsoft JhengHei"/>
              </a:rPr>
              <a:t>礦工之子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83280" y="1920240"/>
            <a:ext cx="2606040" cy="3017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D9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657600" y="2194560"/>
            <a:ext cx="457200" cy="54864"/>
          </a:xfrm>
          <a:prstGeom prst="rect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66160" y="2377440"/>
            <a:ext cx="228600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9C3B2E"/>
                </a:solidFill>
                <a:latin typeface="Microsoft JhengHei"/>
              </a:rPr>
              <a:t>23 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474720"/>
            <a:ext cx="2286000" cy="12801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222B3A"/>
                </a:solidFill>
                <a:latin typeface="Microsoft JhengHei"/>
              </a:rPr>
              <a:t>因案被提報「流氓」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600" b="0">
                <a:solidFill>
                  <a:srgbClr val="222B3A"/>
                </a:solidFill>
                <a:latin typeface="Microsoft JhengHei"/>
              </a:rPr>
              <a:t>移送警備總部管訓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1920240"/>
            <a:ext cx="2606040" cy="3017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D9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492240" y="2194560"/>
            <a:ext cx="457200" cy="54864"/>
          </a:xfrm>
          <a:prstGeom prst="rect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0" y="2377440"/>
            <a:ext cx="228600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41E33"/>
                </a:solidFill>
                <a:latin typeface="Microsoft JhengHei"/>
              </a:rPr>
              <a:t>1986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3474720"/>
            <a:ext cx="2286000" cy="12801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222B3A"/>
                </a:solidFill>
                <a:latin typeface="Microsoft JhengHei"/>
              </a:rPr>
              <a:t>東吳大學英文系畢業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600" b="0">
                <a:solidFill>
                  <a:srgbClr val="222B3A"/>
                </a:solidFill>
                <a:latin typeface="Microsoft JhengHei"/>
              </a:rPr>
              <a:t>（74 級）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052560" y="1920240"/>
            <a:ext cx="2606040" cy="3017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D9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326880" y="2194560"/>
            <a:ext cx="457200" cy="54864"/>
          </a:xfrm>
          <a:prstGeom prst="rect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35440" y="2377440"/>
            <a:ext cx="228600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9C3B2E"/>
                </a:solidFill>
                <a:latin typeface="Microsoft JhengHei"/>
              </a:rPr>
              <a:t>1992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35440" y="3474720"/>
            <a:ext cx="2286000" cy="12801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222B3A"/>
                </a:solidFill>
                <a:latin typeface="Microsoft JhengHei"/>
              </a:rPr>
              <a:t>返回母校東吳大學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600" b="0">
                <a:solidFill>
                  <a:srgbClr val="222B3A"/>
                </a:solidFill>
                <a:latin typeface="Microsoft JhengHei"/>
              </a:rPr>
              <a:t>任教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303520"/>
            <a:ext cx="11064240" cy="822960"/>
          </a:xfrm>
          <a:prstGeom prst="roundRect">
            <a:avLst>
              <a:gd name="adj" fmla="val 15000"/>
            </a:avLst>
          </a:prstGeom>
          <a:solidFill>
            <a:srgbClr val="14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303520"/>
            <a:ext cx="10515600" cy="82296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FFFFFF"/>
                </a:solidFill>
                <a:latin typeface="Microsoft JhengHei"/>
              </a:rPr>
              <a:t>他自稱當過工人、流浪漢、囚徒、英美文學博士；人生跨度極大，故事因此廣為人知。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02920"/>
            <a:ext cx="109728" cy="640080"/>
          </a:xfrm>
          <a:prstGeom prst="rect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11480"/>
            <a:ext cx="8229600" cy="73152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41E33"/>
                </a:solidFill>
                <a:latin typeface="Microsoft JhengHei"/>
              </a:rPr>
              <a:t>少年時期：詩人夢與跌落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09728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6B7280"/>
                </a:solidFill>
                <a:latin typeface="Microsoft JhengHei"/>
              </a:rPr>
              <a:t>礦工之子，從小立志成為詩人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355080"/>
            <a:ext cx="73152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6B7280"/>
                </a:solidFill>
                <a:latin typeface="Microsoft JhengHei"/>
              </a:rPr>
              <a:t>03</a:t>
            </a:r>
          </a:p>
        </p:txBody>
      </p:sp>
      <p:sp>
        <p:nvSpPr>
          <p:cNvPr id="7" name="Rectangle 6"/>
          <p:cNvSpPr/>
          <p:nvPr/>
        </p:nvSpPr>
        <p:spPr>
          <a:xfrm>
            <a:off x="1005840" y="2743200"/>
            <a:ext cx="10149840" cy="54864"/>
          </a:xfrm>
          <a:prstGeom prst="rect">
            <a:avLst/>
          </a:prstGeom>
          <a:solidFill>
            <a:srgbClr val="C9B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22960" y="2560320"/>
            <a:ext cx="411480" cy="411480"/>
          </a:xfrm>
          <a:prstGeom prst="ellipse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3200400"/>
            <a:ext cx="256032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141E33"/>
                </a:solidFill>
                <a:latin typeface="Microsoft JhengHei"/>
              </a:rPr>
              <a:t>基隆月眉山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749039"/>
            <a:ext cx="2468880" cy="20116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222B3A"/>
                </a:solidFill>
                <a:latin typeface="Microsoft JhengHei"/>
              </a:rPr>
              <a:t>出身礦工家庭，從小立志成為詩人。</a:t>
            </a:r>
          </a:p>
        </p:txBody>
      </p:sp>
      <p:sp>
        <p:nvSpPr>
          <p:cNvPr id="11" name="Oval 10"/>
          <p:cNvSpPr/>
          <p:nvPr/>
        </p:nvSpPr>
        <p:spPr>
          <a:xfrm>
            <a:off x="3611879" y="2560320"/>
            <a:ext cx="411480" cy="411480"/>
          </a:xfrm>
          <a:prstGeom prst="ellipse">
            <a:avLst/>
          </a:prstGeom>
          <a:solidFill>
            <a:srgbClr val="9C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20439" y="3200400"/>
            <a:ext cx="256032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141E33"/>
                </a:solidFill>
                <a:latin typeface="Microsoft JhengHei"/>
              </a:rPr>
              <a:t>23 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39" y="3749039"/>
            <a:ext cx="2468880" cy="20116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222B3A"/>
                </a:solidFill>
                <a:latin typeface="Microsoft JhengHei"/>
              </a:rPr>
              <a:t>因殺人未遂案，被以「流氓」名義提報，移送警備總部管訓。</a:t>
            </a:r>
          </a:p>
        </p:txBody>
      </p:sp>
      <p:sp>
        <p:nvSpPr>
          <p:cNvPr id="14" name="Oval 13"/>
          <p:cNvSpPr/>
          <p:nvPr/>
        </p:nvSpPr>
        <p:spPr>
          <a:xfrm>
            <a:off x="6400799" y="2560320"/>
            <a:ext cx="411480" cy="411480"/>
          </a:xfrm>
          <a:prstGeom prst="ellipse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09359" y="3200400"/>
            <a:ext cx="256032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141E33"/>
                </a:solidFill>
                <a:latin typeface="Microsoft JhengHei"/>
              </a:rPr>
              <a:t>台北監獄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59" y="3749039"/>
            <a:ext cx="2468880" cy="20116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222B3A"/>
                </a:solidFill>
                <a:latin typeface="Microsoft JhengHei"/>
              </a:rPr>
              <a:t>約半年後轉送台北監獄服刑，被判處五年徒刑。</a:t>
            </a:r>
          </a:p>
        </p:txBody>
      </p:sp>
      <p:sp>
        <p:nvSpPr>
          <p:cNvPr id="17" name="Oval 16"/>
          <p:cNvSpPr/>
          <p:nvPr/>
        </p:nvSpPr>
        <p:spPr>
          <a:xfrm>
            <a:off x="9189719" y="2560320"/>
            <a:ext cx="411480" cy="411480"/>
          </a:xfrm>
          <a:prstGeom prst="ellipse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098280" y="3200400"/>
            <a:ext cx="256032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141E33"/>
                </a:solidFill>
                <a:latin typeface="Microsoft JhengHei"/>
              </a:rPr>
              <a:t>假釋與續訓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98280" y="3749039"/>
            <a:ext cx="2468880" cy="20116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222B3A"/>
                </a:solidFill>
                <a:latin typeface="Microsoft JhengHei"/>
              </a:rPr>
              <a:t>約兩年半至三年後假釋，再回警備總部繼續管訓。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580644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6B7280"/>
                </a:solidFill>
                <a:latin typeface="Microsoft JhengHei"/>
              </a:rPr>
              <a:t>※ 本頁依東吳大學校友資料、維基百科等公開資料整理；各來源對時間長短描述略有差異。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ell-study-light.png"/>
          <p:cNvPicPr>
            <a:picLocks noChangeAspect="1"/>
          </p:cNvPicPr>
          <p:nvPr/>
        </p:nvPicPr>
        <p:blipFill>
          <a:blip r:embed="rId2"/>
          <a:srcRect l="17000" r="17000"/>
          <a:stretch>
            <a:fillRect/>
          </a:stretch>
        </p:blipFill>
        <p:spPr>
          <a:xfrm>
            <a:off x="0" y="0"/>
            <a:ext cx="603504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92240" y="822960"/>
            <a:ext cx="109728" cy="640080"/>
          </a:xfrm>
          <a:prstGeom prst="rect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720840" y="731520"/>
            <a:ext cx="5029200" cy="82296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41E33"/>
                </a:solidFill>
                <a:latin typeface="Microsoft JhengHei"/>
              </a:rPr>
              <a:t>獄中轉折</a:t>
            </a:r>
          </a:p>
        </p:txBody>
      </p:sp>
      <p:sp>
        <p:nvSpPr>
          <p:cNvPr id="6" name="Oval 5"/>
          <p:cNvSpPr/>
          <p:nvPr/>
        </p:nvSpPr>
        <p:spPr>
          <a:xfrm>
            <a:off x="6492240" y="1965960"/>
            <a:ext cx="457200" cy="457200"/>
          </a:xfrm>
          <a:prstGeom prst="ellipse">
            <a:avLst/>
          </a:prstGeom>
          <a:solidFill>
            <a:srgbClr val="14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2240" y="196596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>
                <a:solidFill>
                  <a:srgbClr val="FFFFFF"/>
                </a:solidFill>
                <a:latin typeface="Microsoft JhengHe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0" y="1874520"/>
            <a:ext cx="45720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9C3B2E"/>
                </a:solidFill>
                <a:latin typeface="Microsoft JhengHei"/>
              </a:rPr>
              <a:t>宏德補校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0" y="2286000"/>
            <a:ext cx="457200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222B3A"/>
                </a:solidFill>
                <a:latin typeface="Microsoft JhengHei"/>
              </a:rPr>
              <a:t>在獄中就讀宏德補校，重新拾起書本。</a:t>
            </a:r>
          </a:p>
        </p:txBody>
      </p:sp>
      <p:sp>
        <p:nvSpPr>
          <p:cNvPr id="10" name="Oval 9"/>
          <p:cNvSpPr/>
          <p:nvPr/>
        </p:nvSpPr>
        <p:spPr>
          <a:xfrm>
            <a:off x="6492240" y="3383280"/>
            <a:ext cx="457200" cy="457200"/>
          </a:xfrm>
          <a:prstGeom prst="ellipse">
            <a:avLst/>
          </a:prstGeom>
          <a:solidFill>
            <a:srgbClr val="14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338328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>
                <a:solidFill>
                  <a:srgbClr val="FFFFFF"/>
                </a:solidFill>
                <a:latin typeface="Microsoft JhengHe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0" y="3291840"/>
            <a:ext cx="45720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9C3B2E"/>
                </a:solidFill>
                <a:latin typeface="Microsoft JhengHei"/>
              </a:rPr>
              <a:t>貴人相助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0" y="3703320"/>
            <a:ext cx="457200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222B3A"/>
                </a:solidFill>
                <a:latin typeface="Microsoft JhengHei"/>
              </a:rPr>
              <a:t>管訓隊輔導長周運台協助他報考失學青年檢定考試，取得高商學歷。</a:t>
            </a:r>
          </a:p>
        </p:txBody>
      </p:sp>
      <p:sp>
        <p:nvSpPr>
          <p:cNvPr id="14" name="Oval 13"/>
          <p:cNvSpPr/>
          <p:nvPr/>
        </p:nvSpPr>
        <p:spPr>
          <a:xfrm>
            <a:off x="6492240" y="4800600"/>
            <a:ext cx="457200" cy="457200"/>
          </a:xfrm>
          <a:prstGeom prst="ellipse">
            <a:avLst/>
          </a:prstGeom>
          <a:solidFill>
            <a:srgbClr val="14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92240" y="480060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>
                <a:solidFill>
                  <a:srgbClr val="FFFFFF"/>
                </a:solidFill>
                <a:latin typeface="Microsoft JhengHe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20" y="4709160"/>
            <a:ext cx="45720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9C3B2E"/>
                </a:solidFill>
                <a:latin typeface="Microsoft JhengHei"/>
              </a:rPr>
              <a:t>考進東吳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0" y="5120640"/>
            <a:ext cx="457200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222B3A"/>
                </a:solidFill>
                <a:latin typeface="Microsoft JhengHei"/>
              </a:rPr>
              <a:t>考上東吳大學英文系；校長端木愷曾給予鼓勵。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FFFFFF"/>
                </a:solidFill>
                <a:latin typeface="Microsoft JhengHei"/>
              </a:rPr>
              <a:t>插圖：示意畫面，非真實照片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02920"/>
            <a:ext cx="109728" cy="640080"/>
          </a:xfrm>
          <a:prstGeom prst="rect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11480"/>
            <a:ext cx="8229600" cy="73152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41E33"/>
                </a:solidFill>
                <a:latin typeface="Microsoft JhengHei"/>
              </a:rPr>
              <a:t>學術之路：從學生到教授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09728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6B7280"/>
                </a:solidFill>
                <a:latin typeface="Microsoft JhengHei"/>
              </a:rPr>
              <a:t>回到曾經改變他的地方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355080"/>
            <a:ext cx="73152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6B7280"/>
                </a:solidFill>
                <a:latin typeface="Microsoft JhengHei"/>
              </a:rPr>
              <a:t>05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2880360"/>
            <a:ext cx="10332720" cy="54864"/>
          </a:xfrm>
          <a:prstGeom prst="rect">
            <a:avLst/>
          </a:prstGeom>
          <a:solidFill>
            <a:srgbClr val="14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25880" y="2697480"/>
            <a:ext cx="411480" cy="411480"/>
          </a:xfrm>
          <a:prstGeom prst="ellipse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011680"/>
            <a:ext cx="17830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141E33"/>
                </a:solidFill>
                <a:latin typeface="Microsoft JhengHei"/>
              </a:rPr>
              <a:t>1986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337560"/>
            <a:ext cx="1783080" cy="10972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222B3A"/>
                </a:solidFill>
                <a:latin typeface="Microsoft JhengHei"/>
              </a:rPr>
              <a:t>東吳大學</a:t>
            </a:r>
          </a:p>
          <a:p>
            <a:pPr algn="ctr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222B3A"/>
                </a:solidFill>
                <a:latin typeface="Microsoft JhengHei"/>
              </a:rPr>
              <a:t>英文系畢業</a:t>
            </a:r>
          </a:p>
        </p:txBody>
      </p:sp>
      <p:sp>
        <p:nvSpPr>
          <p:cNvPr id="11" name="Oval 10"/>
          <p:cNvSpPr/>
          <p:nvPr/>
        </p:nvSpPr>
        <p:spPr>
          <a:xfrm>
            <a:off x="3611880" y="2697480"/>
            <a:ext cx="411480" cy="411480"/>
          </a:xfrm>
          <a:prstGeom prst="ellipse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26080" y="2011680"/>
            <a:ext cx="17830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141E33"/>
                </a:solidFill>
                <a:latin typeface="Microsoft JhengHei"/>
              </a:rPr>
              <a:t>赴美深造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6080" y="3337560"/>
            <a:ext cx="1783080" cy="10972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222B3A"/>
                </a:solidFill>
                <a:latin typeface="Microsoft JhengHei"/>
              </a:rPr>
              <a:t>美國密西根州立大學</a:t>
            </a:r>
          </a:p>
          <a:p>
            <a:pPr algn="ctr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222B3A"/>
                </a:solidFill>
                <a:latin typeface="Microsoft JhengHei"/>
              </a:rPr>
              <a:t>英美文學博士</a:t>
            </a:r>
          </a:p>
        </p:txBody>
      </p:sp>
      <p:sp>
        <p:nvSpPr>
          <p:cNvPr id="14" name="Oval 13"/>
          <p:cNvSpPr/>
          <p:nvPr/>
        </p:nvSpPr>
        <p:spPr>
          <a:xfrm>
            <a:off x="5897880" y="2697480"/>
            <a:ext cx="411480" cy="411480"/>
          </a:xfrm>
          <a:prstGeom prst="ellipse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12080" y="2011680"/>
            <a:ext cx="17830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141E33"/>
                </a:solidFill>
                <a:latin typeface="Microsoft JhengHei"/>
              </a:rPr>
              <a:t>1992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2080" y="3337560"/>
            <a:ext cx="1783080" cy="10972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222B3A"/>
                </a:solidFill>
                <a:latin typeface="Microsoft JhengHei"/>
              </a:rPr>
              <a:t>返回母校</a:t>
            </a:r>
          </a:p>
          <a:p>
            <a:pPr algn="ctr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222B3A"/>
                </a:solidFill>
                <a:latin typeface="Microsoft JhengHei"/>
              </a:rPr>
              <a:t>任副教授</a:t>
            </a:r>
          </a:p>
        </p:txBody>
      </p:sp>
      <p:sp>
        <p:nvSpPr>
          <p:cNvPr id="17" name="Oval 16"/>
          <p:cNvSpPr/>
          <p:nvPr/>
        </p:nvSpPr>
        <p:spPr>
          <a:xfrm>
            <a:off x="8183879" y="2697480"/>
            <a:ext cx="411480" cy="411480"/>
          </a:xfrm>
          <a:prstGeom prst="ellipse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79" y="2011680"/>
            <a:ext cx="17830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141E33"/>
                </a:solidFill>
                <a:latin typeface="Microsoft JhengHei"/>
              </a:rPr>
              <a:t>2008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79" y="3337560"/>
            <a:ext cx="1783080" cy="10972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222B3A"/>
                </a:solidFill>
                <a:latin typeface="Microsoft JhengHei"/>
              </a:rPr>
              <a:t>升任教授</a:t>
            </a:r>
          </a:p>
        </p:txBody>
      </p:sp>
      <p:sp>
        <p:nvSpPr>
          <p:cNvPr id="20" name="Oval 19"/>
          <p:cNvSpPr/>
          <p:nvPr/>
        </p:nvSpPr>
        <p:spPr>
          <a:xfrm>
            <a:off x="10469880" y="2697480"/>
            <a:ext cx="411480" cy="411480"/>
          </a:xfrm>
          <a:prstGeom prst="ellipse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784080" y="2011680"/>
            <a:ext cx="17830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141E33"/>
                </a:solidFill>
                <a:latin typeface="Microsoft JhengHei"/>
              </a:rPr>
              <a:t>2021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84080" y="3337560"/>
            <a:ext cx="1783080" cy="10972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222B3A"/>
                </a:solidFill>
                <a:latin typeface="Microsoft JhengHei"/>
              </a:rPr>
              <a:t>教授任期</a:t>
            </a:r>
          </a:p>
          <a:p>
            <a:pPr algn="ctr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222B3A"/>
                </a:solidFill>
                <a:latin typeface="Microsoft JhengHei"/>
              </a:rPr>
              <a:t>（維基資料）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1520" y="4846320"/>
            <a:ext cx="5212080" cy="11887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D9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4400" y="4937760"/>
            <a:ext cx="4846320" cy="10058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222B3A"/>
                </a:solidFill>
                <a:latin typeface="Microsoft JhengHei"/>
              </a:rPr>
              <a:t>榮譽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600" b="0">
                <a:solidFill>
                  <a:srgbClr val="222B3A"/>
                </a:solidFill>
                <a:latin typeface="Microsoft JhengHei"/>
              </a:rPr>
              <a:t>東吳大學第四屆傑出校友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7920" y="4846320"/>
            <a:ext cx="5212080" cy="11887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D9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4937760"/>
            <a:ext cx="4846320" cy="10058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222B3A"/>
                </a:solidFill>
                <a:latin typeface="Microsoft JhengHei"/>
              </a:rPr>
              <a:t>學術行政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600" b="0">
                <a:solidFill>
                  <a:srgbClr val="222B3A"/>
                </a:solidFill>
                <a:latin typeface="Microsoft JhengHei"/>
              </a:rPr>
              <a:t>曾任東吳大學文學創作研究室及文學創作研究所籌備處執行長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professor-study-writing.png"/>
          <p:cNvPicPr>
            <a:picLocks noChangeAspect="1"/>
          </p:cNvPicPr>
          <p:nvPr/>
        </p:nvPicPr>
        <p:blipFill>
          <a:blip r:embed="rId2"/>
          <a:srcRect l="20335" r="20335"/>
          <a:stretch>
            <a:fillRect/>
          </a:stretch>
        </p:blipFill>
        <p:spPr>
          <a:xfrm>
            <a:off x="6766560" y="0"/>
            <a:ext cx="542513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48640" y="502920"/>
            <a:ext cx="109728" cy="640080"/>
          </a:xfrm>
          <a:prstGeom prst="rect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411480"/>
            <a:ext cx="5486400" cy="73152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41E33"/>
                </a:solidFill>
                <a:latin typeface="Microsoft JhengHei"/>
              </a:rPr>
              <a:t>創作與著作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097280"/>
            <a:ext cx="54864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6B7280"/>
                </a:solidFill>
                <a:latin typeface="Microsoft JhengHei"/>
              </a:rPr>
              <a:t>詩、俳句與小說，共出版約十五本著作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83080"/>
            <a:ext cx="5669280" cy="7315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E2D9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892807"/>
            <a:ext cx="73152" cy="512064"/>
          </a:xfrm>
          <a:prstGeom prst="rect">
            <a:avLst/>
          </a:prstGeom>
          <a:solidFill>
            <a:srgbClr val="9C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819656"/>
            <a:ext cx="539496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41E33"/>
                </a:solidFill>
                <a:latin typeface="Microsoft JhengHei"/>
              </a:rPr>
              <a:t>《流氓教授》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148840"/>
            <a:ext cx="539496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6B7280"/>
                </a:solidFill>
                <a:latin typeface="Microsoft JhengHei"/>
              </a:rPr>
              <a:t>以自身經歷寫成，代表作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651760"/>
            <a:ext cx="5669280" cy="7315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E2D9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2761488"/>
            <a:ext cx="73152" cy="512064"/>
          </a:xfrm>
          <a:prstGeom prst="rect">
            <a:avLst/>
          </a:prstGeom>
          <a:solidFill>
            <a:srgbClr val="9C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20" y="2688336"/>
            <a:ext cx="539496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41E33"/>
                </a:solidFill>
                <a:latin typeface="Microsoft JhengHei"/>
              </a:rPr>
              <a:t>《孤兒阿鐵》《刺歸少年》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017520"/>
            <a:ext cx="539496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6B7280"/>
                </a:solidFill>
                <a:latin typeface="Microsoft JhengHei"/>
              </a:rPr>
              <a:t>小說作品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520439"/>
            <a:ext cx="5669280" cy="7315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E2D9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31520" y="3630168"/>
            <a:ext cx="73152" cy="512064"/>
          </a:xfrm>
          <a:prstGeom prst="rect">
            <a:avLst/>
          </a:prstGeom>
          <a:solidFill>
            <a:srgbClr val="9C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0120" y="3557015"/>
            <a:ext cx="539496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41E33"/>
                </a:solidFill>
                <a:latin typeface="Microsoft JhengHei"/>
              </a:rPr>
              <a:t>《動物新世紀》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3886200"/>
            <a:ext cx="539496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6B7280"/>
                </a:solidFill>
                <a:latin typeface="Microsoft JhengHei"/>
              </a:rPr>
              <a:t>台灣第一本動物詩集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4389120"/>
            <a:ext cx="5669280" cy="7315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E2D9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31520" y="4498848"/>
            <a:ext cx="73152" cy="512064"/>
          </a:xfrm>
          <a:prstGeom prst="rect">
            <a:avLst/>
          </a:prstGeom>
          <a:solidFill>
            <a:srgbClr val="9C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0120" y="4425696"/>
            <a:ext cx="539496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41E33"/>
                </a:solidFill>
                <a:latin typeface="Microsoft JhengHei"/>
              </a:rPr>
              <a:t>《黑面琵鷺的算盤》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4754880"/>
            <a:ext cx="539496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6B7280"/>
                </a:solidFill>
                <a:latin typeface="Microsoft JhengHei"/>
              </a:rPr>
              <a:t>以詩關注動物處境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1520" y="5257800"/>
            <a:ext cx="5669280" cy="7315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E2D9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31520" y="5367528"/>
            <a:ext cx="73152" cy="512064"/>
          </a:xfrm>
          <a:prstGeom prst="rect">
            <a:avLst/>
          </a:prstGeom>
          <a:solidFill>
            <a:srgbClr val="9C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60120" y="5294376"/>
            <a:ext cx="539496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41E33"/>
                </a:solidFill>
                <a:latin typeface="Microsoft JhengHei"/>
              </a:rPr>
              <a:t>《刺桐花之戰》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0120" y="5623560"/>
            <a:ext cx="539496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6B7280"/>
                </a:solidFill>
                <a:latin typeface="Microsoft JhengHei"/>
              </a:rPr>
              <a:t>以林爽文事件為背景的歷史小說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0" y="6446520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FFFFFF"/>
                </a:solidFill>
                <a:latin typeface="Microsoft JhengHei"/>
              </a:rPr>
              <a:t>插圖：示意畫面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02920"/>
            <a:ext cx="109728" cy="640080"/>
          </a:xfrm>
          <a:prstGeom prst="rect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11480"/>
            <a:ext cx="8229600" cy="73152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41E33"/>
                </a:solidFill>
                <a:latin typeface="Microsoft JhengHei"/>
              </a:rPr>
              <a:t>從書本到螢幕：電視劇《流氓教授》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09728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6B7280"/>
                </a:solidFill>
                <a:latin typeface="Microsoft JhengHei"/>
              </a:rPr>
              <a:t>故事走出書頁，被更多人看見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355080"/>
            <a:ext cx="73152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6B7280"/>
                </a:solidFill>
                <a:latin typeface="Microsoft JhengHei"/>
              </a:rPr>
              <a:t>07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103120"/>
            <a:ext cx="3291840" cy="2743200"/>
          </a:xfrm>
          <a:prstGeom prst="roundRect">
            <a:avLst>
              <a:gd name="adj" fmla="val 7000"/>
            </a:avLst>
          </a:prstGeom>
          <a:solidFill>
            <a:srgbClr val="14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097280" y="2514600"/>
            <a:ext cx="548640" cy="64008"/>
          </a:xfrm>
          <a:prstGeom prst="rect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2743200"/>
            <a:ext cx="274320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D98E1F"/>
                </a:solidFill>
                <a:latin typeface="Microsoft JhengHei"/>
              </a:rPr>
              <a:t>2001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3794760"/>
            <a:ext cx="27432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>
                <a:solidFill>
                  <a:srgbClr val="FFFFFF"/>
                </a:solidFill>
                <a:latin typeface="Microsoft JhengHei"/>
              </a:rPr>
              <a:t>台視八點檔播出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2103120"/>
            <a:ext cx="3291840" cy="2743200"/>
          </a:xfrm>
          <a:prstGeom prst="roundRect">
            <a:avLst>
              <a:gd name="adj" fmla="val 7000"/>
            </a:avLst>
          </a:prstGeom>
          <a:solidFill>
            <a:srgbClr val="14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754880" y="2514600"/>
            <a:ext cx="548640" cy="64008"/>
          </a:xfrm>
          <a:prstGeom prst="rect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63440" y="2743200"/>
            <a:ext cx="274320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D98E1F"/>
                </a:solidFill>
                <a:latin typeface="Microsoft JhengHei"/>
              </a:rPr>
              <a:t>王識賢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3794760"/>
            <a:ext cx="27432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>
                <a:solidFill>
                  <a:srgbClr val="FFFFFF"/>
                </a:solidFill>
                <a:latin typeface="Microsoft JhengHei"/>
              </a:rPr>
              <a:t>擔綱主演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2103120"/>
            <a:ext cx="3291840" cy="2743200"/>
          </a:xfrm>
          <a:prstGeom prst="roundRect">
            <a:avLst>
              <a:gd name="adj" fmla="val 7000"/>
            </a:avLst>
          </a:prstGeom>
          <a:solidFill>
            <a:srgbClr val="14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412480" y="2514600"/>
            <a:ext cx="548640" cy="64008"/>
          </a:xfrm>
          <a:prstGeom prst="rect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21040" y="2743200"/>
            <a:ext cx="274320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D98E1F"/>
                </a:solidFill>
                <a:latin typeface="Microsoft JhengHei"/>
              </a:rPr>
              <a:t>白金首獎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0" y="3794760"/>
            <a:ext cx="27432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>
                <a:solidFill>
                  <a:srgbClr val="FFFFFF"/>
                </a:solidFill>
                <a:latin typeface="Microsoft JhengHei"/>
              </a:rPr>
              <a:t>美國休斯頓國際影展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30352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222B3A"/>
                </a:solidFill>
                <a:latin typeface="Microsoft JhengHei"/>
              </a:rPr>
              <a:t>自傳故事改編成連續劇後，讓「流氓教授」成為台灣社會熟知的稱號。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02920"/>
            <a:ext cx="109728" cy="640080"/>
          </a:xfrm>
          <a:prstGeom prst="rect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11480"/>
            <a:ext cx="8229600" cy="73152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41E33"/>
                </a:solidFill>
                <a:latin typeface="Microsoft JhengHei"/>
              </a:rPr>
              <a:t>這個故事帶給我們的思考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09728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6B7280"/>
                </a:solidFill>
                <a:latin typeface="Microsoft JhengHei"/>
              </a:rPr>
              <a:t>以下為本簡報整理的觀點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355080"/>
            <a:ext cx="73152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6B7280"/>
                </a:solidFill>
                <a:latin typeface="Microsoft JhengHei"/>
              </a:rPr>
              <a:t>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011680"/>
            <a:ext cx="3291840" cy="3383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D9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2148840"/>
            <a:ext cx="109728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D98E1F"/>
                </a:solidFill>
                <a:latin typeface="Microsoft JhengHe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017520"/>
            <a:ext cx="28346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1">
                <a:solidFill>
                  <a:srgbClr val="141E33"/>
                </a:solidFill>
                <a:latin typeface="Microsoft JhengHei"/>
              </a:rPr>
              <a:t>教育是第二次機會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749039"/>
            <a:ext cx="2834640" cy="15544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222B3A"/>
                </a:solidFill>
                <a:latin typeface="Microsoft JhengHei"/>
              </a:rPr>
              <a:t>一個人在最低谷時，仍可能因為書本與願意相信他的人而重新出發。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2011680"/>
            <a:ext cx="3291840" cy="3383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D9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17720" y="2148840"/>
            <a:ext cx="109728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D98E1F"/>
                </a:solidFill>
                <a:latin typeface="Microsoft JhengHei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3017520"/>
            <a:ext cx="28346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1">
                <a:solidFill>
                  <a:srgbClr val="141E33"/>
                </a:solidFill>
                <a:latin typeface="Microsoft JhengHei"/>
              </a:rPr>
              <a:t>貴人與制度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720" y="3749039"/>
            <a:ext cx="2834640" cy="15544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222B3A"/>
                </a:solidFill>
                <a:latin typeface="Microsoft JhengHei"/>
              </a:rPr>
              <a:t>輔導長、校長的協助與檢定考試制度，讓學習的大門沒有關上。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2011680"/>
            <a:ext cx="3291840" cy="3383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D9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5320" y="2148840"/>
            <a:ext cx="109728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D98E1F"/>
                </a:solidFill>
                <a:latin typeface="Microsoft JhengHei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320" y="3017520"/>
            <a:ext cx="28346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1">
                <a:solidFill>
                  <a:srgbClr val="141E33"/>
                </a:solidFill>
                <a:latin typeface="Microsoft JhengHei"/>
              </a:rPr>
              <a:t>把經驗化為創作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5320" y="3749039"/>
            <a:ext cx="2834640" cy="15544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222B3A"/>
                </a:solidFill>
                <a:latin typeface="Microsoft JhengHei"/>
              </a:rPr>
              <a:t>他把自身經歷與對土地、動物、歷史的關懷，寫成詩與小說。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02920"/>
            <a:ext cx="109728" cy="640080"/>
          </a:xfrm>
          <a:prstGeom prst="rect">
            <a:avLst/>
          </a:prstGeom>
          <a:solidFill>
            <a:srgbClr val="D98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11480"/>
            <a:ext cx="8229600" cy="73152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41E33"/>
                </a:solidFill>
                <a:latin typeface="Microsoft JhengHei"/>
              </a:rPr>
              <a:t>資料來源與說明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73152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6B7280"/>
                </a:solidFill>
                <a:latin typeface="Microsoft JhengHei"/>
              </a:rPr>
              <a:t>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698480" cy="20116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222B3A"/>
                </a:solidFill>
                <a:latin typeface="Microsoft JhengHei"/>
              </a:rPr>
              <a:t>東吳大學校友服務暨資源拓展中心：林建隆　https://web-ch.scu.edu.tw/alumni/web_page/9387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500" b="0">
                <a:solidFill>
                  <a:srgbClr val="222B3A"/>
                </a:solidFill>
                <a:latin typeface="Microsoft JhengHei"/>
              </a:rPr>
              <a:t>維基百科：林建隆　https://zh.wikipedia.org/zh-tw/林建隆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500" b="0">
                <a:solidFill>
                  <a:srgbClr val="222B3A"/>
                </a:solidFill>
                <a:latin typeface="Microsoft JhengHei"/>
              </a:rPr>
              <a:t>e-poem 詩人資料庫：林建隆　https://e-poem.com.tw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500" b="0">
                <a:solidFill>
                  <a:srgbClr val="222B3A"/>
                </a:solidFill>
                <a:latin typeface="Microsoft JhengHei"/>
              </a:rPr>
              <a:t>TAAZE 讀冊生活：《流氓教授》書籍介紹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840480"/>
            <a:ext cx="10698480" cy="1920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D9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3931920"/>
            <a:ext cx="10149840" cy="1737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222B3A"/>
                </a:solidFill>
                <a:latin typeface="Microsoft JhengHei"/>
              </a:rPr>
              <a:t>使用說明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222B3A"/>
                </a:solidFill>
                <a:latin typeface="Microsoft JhengHei"/>
              </a:rPr>
              <a:t>・各來源對錄取年份（1982／1983）、假釋時間、密西根州立大學／紐約州立大學學歷等細節說法不一，本簡報僅採多數來源一致的內容。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222B3A"/>
                </a:solidFill>
                <a:latin typeface="Microsoft JhengHei"/>
              </a:rPr>
              <a:t>・東吳校友頁面稱其「目前仍任教」，維基百科列教授任期至 2021，現況請以學校公告為準。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222B3A"/>
                </a:solidFill>
                <a:latin typeface="Microsoft JhengHei"/>
              </a:rPr>
              <a:t>・封面與內頁插圖為 AI 生成的示意圖，並非本人或真實場景。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